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8" r:id="rId3"/>
    <p:sldId id="259" r:id="rId4"/>
    <p:sldId id="266" r:id="rId5"/>
    <p:sldId id="260" r:id="rId6"/>
    <p:sldId id="258" r:id="rId7"/>
    <p:sldId id="261" r:id="rId8"/>
    <p:sldId id="262" r:id="rId9"/>
    <p:sldId id="257" r:id="rId10"/>
    <p:sldId id="263" r:id="rId11"/>
    <p:sldId id="264" r:id="rId12"/>
    <p:sldId id="267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76" autoAdjust="0"/>
    <p:restoredTop sz="69192" autoAdjust="0"/>
  </p:normalViewPr>
  <p:slideViewPr>
    <p:cSldViewPr>
      <p:cViewPr varScale="1">
        <p:scale>
          <a:sx n="62" d="100"/>
          <a:sy n="62" d="100"/>
        </p:scale>
        <p:origin x="-20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2C7BD4-5DCB-41E9-A9B3-2B6A02B07D97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261C7E-2627-4F2F-81FA-7F05BB41B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9462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CA080-D206-4287-BB44-DF36CBC3D23D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25C64-808A-4D1D-9E92-152297303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751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825C64-808A-4D1D-9E92-152297303F3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078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825C64-808A-4D1D-9E92-152297303F3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3793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825C64-808A-4D1D-9E92-152297303F3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038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Brainstorming</a:t>
            </a:r>
            <a:r>
              <a:rPr lang="en-US" baseline="0" dirty="0" smtClean="0"/>
              <a:t> techniques?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Strategies used to problem solve?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All projects need a strong base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Tackling something requires teamwork – everyone has something unique to contribute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Start over? Look at problem from a different angle?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Teamwork, creativity, encouragement, staying positive and having fun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Spend time make sure everyone understands the goals, planning the tower</a:t>
            </a:r>
            <a:r>
              <a:rPr lang="en-US" baseline="0" smtClean="0"/>
              <a:t>, building </a:t>
            </a:r>
            <a:r>
              <a:rPr lang="en-US" baseline="0" dirty="0" smtClean="0"/>
              <a:t>the tower and then discussing it along the way and at the end.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825C64-808A-4D1D-9E92-152297303F3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902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19EA30C1-13D6-46C7-A60E-8A8E6C6786EB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996AD552-4FC2-4C3C-87E5-0BBA56E61ADD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30C1-13D6-46C7-A60E-8A8E6C6786EB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D552-4FC2-4C3C-87E5-0BBA56E61A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30C1-13D6-46C7-A60E-8A8E6C6786EB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D552-4FC2-4C3C-87E5-0BBA56E61A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30C1-13D6-46C7-A60E-8A8E6C6786EB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D552-4FC2-4C3C-87E5-0BBA56E61A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30C1-13D6-46C7-A60E-8A8E6C6786EB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D552-4FC2-4C3C-87E5-0BBA56E61A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30C1-13D6-46C7-A60E-8A8E6C6786EB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D552-4FC2-4C3C-87E5-0BBA56E61AD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30C1-13D6-46C7-A60E-8A8E6C6786EB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D552-4FC2-4C3C-87E5-0BBA56E61AD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30C1-13D6-46C7-A60E-8A8E6C6786EB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D552-4FC2-4C3C-87E5-0BBA56E61A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30C1-13D6-46C7-A60E-8A8E6C6786EB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D552-4FC2-4C3C-87E5-0BBA56E61A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30C1-13D6-46C7-A60E-8A8E6C6786EB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D552-4FC2-4C3C-87E5-0BBA56E61A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30C1-13D6-46C7-A60E-8A8E6C6786EB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D552-4FC2-4C3C-87E5-0BBA56E61A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19EA30C1-13D6-46C7-A60E-8A8E6C6786EB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996AD552-4FC2-4C3C-87E5-0BBA56E61AD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w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wmf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451563">
            <a:off x="1949561" y="2959696"/>
            <a:ext cx="7772400" cy="1470025"/>
          </a:xfrm>
        </p:spPr>
        <p:txBody>
          <a:bodyPr/>
          <a:lstStyle/>
          <a:p>
            <a:r>
              <a:rPr lang="en-US" dirty="0" smtClean="0"/>
              <a:t>Project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21852" y="4755478"/>
            <a:ext cx="4596841" cy="644840"/>
          </a:xfrm>
        </p:spPr>
        <p:txBody>
          <a:bodyPr/>
          <a:lstStyle/>
          <a:p>
            <a:r>
              <a:rPr lang="en-US" dirty="0" smtClean="0"/>
              <a:t>A way of thinking…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0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143000"/>
          </a:xfrm>
        </p:spPr>
        <p:txBody>
          <a:bodyPr/>
          <a:lstStyle/>
          <a:p>
            <a:r>
              <a:rPr lang="en-US" dirty="0" smtClean="0"/>
              <a:t>Team Manager Roles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-609600" y="1524000"/>
            <a:ext cx="4040188" cy="639762"/>
          </a:xfrm>
        </p:spPr>
        <p:txBody>
          <a:bodyPr/>
          <a:lstStyle/>
          <a:p>
            <a:r>
              <a:rPr lang="en-US" dirty="0" smtClean="0"/>
              <a:t>People who lead: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38600" y="1676400"/>
            <a:ext cx="3014708" cy="542394"/>
          </a:xfrm>
        </p:spPr>
        <p:txBody>
          <a:bodyPr>
            <a:normAutofit/>
          </a:bodyPr>
          <a:lstStyle/>
          <a:p>
            <a:r>
              <a:rPr lang="en-US" dirty="0" smtClean="0"/>
              <a:t>Responsible for…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304800" y="2209800"/>
            <a:ext cx="4040188" cy="399732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Project Manager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Time Manager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Quality and Risk Manager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Communications Manager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4419600" y="2133600"/>
            <a:ext cx="4041775" cy="4454525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AutoNum type="arabicPeriod"/>
            </a:pPr>
            <a:r>
              <a:rPr lang="en-US" dirty="0"/>
              <a:t>H</a:t>
            </a:r>
            <a:r>
              <a:rPr lang="en-US" dirty="0" smtClean="0"/>
              <a:t>elping project stay in scope, reporting to stakeholders and presenting updates to larger group.</a:t>
            </a:r>
          </a:p>
          <a:p>
            <a:pPr marL="457200" indent="-457200">
              <a:buAutoNum type="arabicPeriod"/>
            </a:pPr>
            <a:r>
              <a:rPr lang="en-US" dirty="0" smtClean="0"/>
              <a:t>Helping team stay on schedule, coordinate with other teams on dependent deliverables. </a:t>
            </a:r>
          </a:p>
          <a:p>
            <a:pPr marL="457200" indent="-457200">
              <a:buAutoNum type="arabicPeriod"/>
            </a:pPr>
            <a:r>
              <a:rPr lang="en-US" dirty="0" smtClean="0"/>
              <a:t>Helping teams identify possible challenges and getting supplies or resource to help team produce their product deliverables with high quality. </a:t>
            </a:r>
          </a:p>
          <a:p>
            <a:pPr marL="457200" indent="-457200">
              <a:buAutoNum type="arabicPeriod"/>
            </a:pPr>
            <a:r>
              <a:rPr lang="en-US" dirty="0" smtClean="0"/>
              <a:t>Keep track of project materials and ensuring that the teams are communicating with each other and stakeholders.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76200"/>
            <a:ext cx="2595326" cy="923330"/>
          </a:xfrm>
          <a:prstGeom prst="rect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Defining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613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99530"/>
            <a:ext cx="8041440" cy="1442674"/>
          </a:xfrm>
        </p:spPr>
        <p:txBody>
          <a:bodyPr/>
          <a:lstStyle/>
          <a:p>
            <a:r>
              <a:rPr lang="en-US" dirty="0" smtClean="0"/>
              <a:t>Assessment/Feedback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2286000"/>
            <a:ext cx="3124200" cy="2895600"/>
          </a:xfrm>
        </p:spPr>
        <p:txBody>
          <a:bodyPr/>
          <a:lstStyle/>
          <a:p>
            <a:r>
              <a:rPr lang="en-US" dirty="0" smtClean="0"/>
              <a:t>Conferences</a:t>
            </a:r>
          </a:p>
          <a:p>
            <a:r>
              <a:rPr lang="en-US" dirty="0" smtClean="0"/>
              <a:t>Observation notes</a:t>
            </a:r>
          </a:p>
          <a:p>
            <a:r>
              <a:rPr lang="en-US" dirty="0" smtClean="0"/>
              <a:t>Journals</a:t>
            </a:r>
          </a:p>
          <a:p>
            <a:r>
              <a:rPr lang="en-US" dirty="0" smtClean="0"/>
              <a:t>Learning logs</a:t>
            </a:r>
          </a:p>
          <a:p>
            <a:r>
              <a:rPr lang="en-US" dirty="0" smtClean="0"/>
              <a:t>Rubrics</a:t>
            </a:r>
          </a:p>
          <a:p>
            <a:r>
              <a:rPr lang="en-US" dirty="0" smtClean="0"/>
              <a:t>Checklists</a:t>
            </a: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8600" y="76200"/>
            <a:ext cx="2595326" cy="923330"/>
          </a:xfrm>
          <a:prstGeom prst="rect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Defining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38600" y="4267200"/>
            <a:ext cx="4419600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How are you feeling about your project? </a:t>
            </a:r>
          </a:p>
          <a:p>
            <a:r>
              <a:rPr lang="en-US" dirty="0" smtClean="0"/>
              <a:t>How well is your group working together? </a:t>
            </a:r>
          </a:p>
          <a:p>
            <a:r>
              <a:rPr lang="en-US" dirty="0" smtClean="0"/>
              <a:t>What did you accomplish today? </a:t>
            </a:r>
          </a:p>
          <a:p>
            <a:r>
              <a:rPr lang="en-US" dirty="0" smtClean="0"/>
              <a:t>What was challenging? How did you overcome the challenge?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22914" y="3897477"/>
            <a:ext cx="487680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Example of Journal prompts: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21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Building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Your Job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2514600"/>
            <a:ext cx="3810000" cy="324612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Develop “team building skills”</a:t>
            </a:r>
          </a:p>
          <a:p>
            <a:r>
              <a:rPr lang="en-US" sz="2000" dirty="0" smtClean="0"/>
              <a:t>Experience the project cycle, short and shared experience</a:t>
            </a:r>
          </a:p>
          <a:p>
            <a:r>
              <a:rPr lang="en-US" sz="2000" dirty="0" smtClean="0"/>
              <a:t>Understand the requirements of building a project  </a:t>
            </a:r>
          </a:p>
          <a:p>
            <a:pPr lvl="2"/>
            <a:r>
              <a:rPr lang="en-US" sz="1800" dirty="0" smtClean="0"/>
              <a:t>(in this case a tower)</a:t>
            </a:r>
            <a:endParaRPr lang="en-US" sz="18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2743200"/>
            <a:ext cx="3733800" cy="3246120"/>
          </a:xfrm>
        </p:spPr>
        <p:txBody>
          <a:bodyPr/>
          <a:lstStyle/>
          <a:p>
            <a:r>
              <a:rPr lang="en-US" dirty="0" smtClean="0"/>
              <a:t>Build a tower with 15 pieces of paper and 15 paper clips</a:t>
            </a:r>
          </a:p>
          <a:p>
            <a:r>
              <a:rPr lang="en-US" dirty="0" smtClean="0"/>
              <a:t>Use all the materials</a:t>
            </a:r>
          </a:p>
          <a:p>
            <a:r>
              <a:rPr lang="en-US" dirty="0" smtClean="0"/>
              <a:t>No outside support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43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Building Reflection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2038388"/>
            <a:ext cx="8534400" cy="3951337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How did your group plan?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Did the team run into any problems?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What helped make the tower  stable?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How did team work help with the tower building?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What did you learn when you made a mistake?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What skills helped to overcome the challenge?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How do you think this activity relates to project management?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62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 and Reflections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024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839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7182"/>
            <a:ext cx="8041440" cy="1442674"/>
          </a:xfrm>
        </p:spPr>
        <p:txBody>
          <a:bodyPr/>
          <a:lstStyle/>
          <a:p>
            <a:r>
              <a:rPr lang="en-US" dirty="0" smtClean="0"/>
              <a:t>What you are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Managing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315200" cy="3429000"/>
          </a:xfrm>
        </p:spPr>
        <p:txBody>
          <a:bodyPr numCol="2">
            <a:normAutofit/>
          </a:bodyPr>
          <a:lstStyle/>
          <a:p>
            <a:r>
              <a:rPr lang="en-US" dirty="0" smtClean="0"/>
              <a:t>A Cycle</a:t>
            </a:r>
          </a:p>
          <a:p>
            <a:endParaRPr lang="en-US" dirty="0" smtClean="0"/>
          </a:p>
          <a:p>
            <a:r>
              <a:rPr lang="en-US" dirty="0" smtClean="0"/>
              <a:t>Scope</a:t>
            </a:r>
          </a:p>
          <a:p>
            <a:endParaRPr lang="en-US" dirty="0" smtClean="0"/>
          </a:p>
          <a:p>
            <a:r>
              <a:rPr lang="en-US" dirty="0" smtClean="0"/>
              <a:t>Time</a:t>
            </a:r>
          </a:p>
          <a:p>
            <a:endParaRPr lang="en-US" dirty="0" smtClean="0"/>
          </a:p>
          <a:p>
            <a:r>
              <a:rPr lang="en-US" dirty="0" smtClean="0"/>
              <a:t>Quality</a:t>
            </a:r>
          </a:p>
          <a:p>
            <a:r>
              <a:rPr lang="en-US" dirty="0" smtClean="0"/>
              <a:t>Team</a:t>
            </a:r>
          </a:p>
          <a:p>
            <a:endParaRPr lang="en-US" dirty="0" smtClean="0"/>
          </a:p>
          <a:p>
            <a:r>
              <a:rPr lang="en-US" dirty="0" smtClean="0"/>
              <a:t>Communications</a:t>
            </a:r>
          </a:p>
          <a:p>
            <a:endParaRPr lang="en-US" dirty="0" smtClean="0"/>
          </a:p>
          <a:p>
            <a:r>
              <a:rPr lang="en-US" dirty="0" smtClean="0"/>
              <a:t>Risk</a:t>
            </a:r>
          </a:p>
          <a:p>
            <a:endParaRPr lang="en-US" dirty="0" smtClean="0"/>
          </a:p>
          <a:p>
            <a:r>
              <a:rPr lang="en-US" dirty="0" smtClean="0"/>
              <a:t>Resource</a:t>
            </a:r>
          </a:p>
        </p:txBody>
      </p:sp>
      <p:pic>
        <p:nvPicPr>
          <p:cNvPr id="1026" name="Picture 2" descr="C:\Users\wnichols\AppData\Local\Microsoft\Windows\INetCache\IE\X0QFHGU3\MP90038476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106" y="3280861"/>
            <a:ext cx="685800" cy="68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wnichols\AppData\Local\Microsoft\Windows\INetCache\IE\PVX40N0E\MC90044132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010" y="4191000"/>
            <a:ext cx="685800" cy="6858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wnichols\AppData\Local\Microsoft\Windows\INetCache\IE\J5JIND69\MP900430667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468120"/>
            <a:ext cx="685800" cy="6858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450" y="2438400"/>
            <a:ext cx="1042987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Group 19"/>
          <p:cNvGrpSpPr/>
          <p:nvPr/>
        </p:nvGrpSpPr>
        <p:grpSpPr>
          <a:xfrm>
            <a:off x="6909261" y="2320969"/>
            <a:ext cx="685800" cy="685800"/>
            <a:chOff x="6629400" y="3280861"/>
            <a:chExt cx="733086" cy="633066"/>
          </a:xfrm>
          <a:solidFill>
            <a:schemeClr val="accent4">
              <a:lumMod val="50000"/>
            </a:schemeClr>
          </a:solidFill>
          <a:scene3d>
            <a:camera prst="obliqueTopRight"/>
            <a:lightRig rig="threePt" dir="t"/>
          </a:scene3d>
        </p:grpSpPr>
        <p:sp>
          <p:nvSpPr>
            <p:cNvPr id="18" name="Oval 17"/>
            <p:cNvSpPr/>
            <p:nvPr/>
          </p:nvSpPr>
          <p:spPr>
            <a:xfrm>
              <a:off x="6629400" y="3280861"/>
              <a:ext cx="733086" cy="633066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a:endParaRPr>
            </a:p>
          </p:txBody>
        </p:sp>
        <p:sp>
          <p:nvSpPr>
            <p:cNvPr id="19" name="Rectangular Callout 18"/>
            <p:cNvSpPr/>
            <p:nvPr/>
          </p:nvSpPr>
          <p:spPr>
            <a:xfrm>
              <a:off x="6803572" y="3461658"/>
              <a:ext cx="381000" cy="228600"/>
            </a:xfrm>
            <a:prstGeom prst="wedgeRectCallout">
              <a:avLst>
                <a:gd name="adj1" fmla="val -24405"/>
                <a:gd name="adj2" fmla="val 119643"/>
              </a:avLst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</a:endParaRPr>
            </a:p>
          </p:txBody>
        </p:sp>
      </p:grpSp>
      <p:pic>
        <p:nvPicPr>
          <p:cNvPr id="1031" name="Picture 7" descr="C:\Users\wnichols\AppData\Local\Microsoft\Windows\INetCache\IE\X0QFHGU3\MC900389214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327" y="3237319"/>
            <a:ext cx="685800" cy="6492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wnichols\AppData\Local\Microsoft\Windows\INetCache\IE\J5JIND69\MC900437673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799" y="4150077"/>
            <a:ext cx="685800" cy="72672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wnichols\AppData\Local\Microsoft\Windows\INetCache\IE\X0QFHGU3\MC910216325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00777"/>
            <a:ext cx="644207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622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514600"/>
            <a:ext cx="7467600" cy="31737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Project Sequence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457200"/>
            <a:ext cx="2438400" cy="2615096"/>
          </a:xfrm>
        </p:spPr>
      </p:pic>
    </p:spTree>
    <p:extLst>
      <p:ext uri="{BB962C8B-B14F-4D97-AF65-F5344CB8AC3E}">
        <p14:creationId xmlns:p14="http://schemas.microsoft.com/office/powerpoint/2010/main" val="363189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38389"/>
            <a:ext cx="7136815" cy="184781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Determine the </a:t>
            </a:r>
            <a:r>
              <a:rPr lang="en-US" sz="3600" b="1" dirty="0" smtClean="0"/>
              <a:t>Driving Challenge</a:t>
            </a:r>
            <a:r>
              <a:rPr lang="en-US" dirty="0" smtClean="0"/>
              <a:t>: </a:t>
            </a:r>
          </a:p>
          <a:p>
            <a:pPr marL="0" indent="0">
              <a:buNone/>
            </a:pPr>
            <a:r>
              <a:rPr lang="en-US" dirty="0" smtClean="0"/>
              <a:t>(choose one) </a:t>
            </a:r>
            <a:endParaRPr lang="en-US" dirty="0"/>
          </a:p>
          <a:p>
            <a:r>
              <a:rPr lang="en-US" dirty="0" smtClean="0"/>
              <a:t>Question</a:t>
            </a:r>
          </a:p>
          <a:p>
            <a:r>
              <a:rPr lang="en-US" dirty="0" smtClean="0"/>
              <a:t>Problem </a:t>
            </a:r>
          </a:p>
          <a:p>
            <a:r>
              <a:rPr lang="en-US" dirty="0" smtClean="0"/>
              <a:t>Issue </a:t>
            </a:r>
          </a:p>
          <a:p>
            <a:r>
              <a:rPr lang="en-US" dirty="0" smtClean="0"/>
              <a:t>Perspective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33400" y="782119"/>
            <a:ext cx="8153400" cy="923330"/>
          </a:xfrm>
          <a:prstGeom prst="rect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Initiation  - Defining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886200"/>
            <a:ext cx="7060615" cy="2667000"/>
          </a:xfrm>
          <a:prstGeom prst="rect">
            <a:avLst/>
          </a:prstGeom>
        </p:spPr>
      </p:pic>
      <p:sp>
        <p:nvSpPr>
          <p:cNvPr id="2" name="Down Arrow 1"/>
          <p:cNvSpPr/>
          <p:nvPr/>
        </p:nvSpPr>
        <p:spPr>
          <a:xfrm>
            <a:off x="4343400" y="2362200"/>
            <a:ext cx="914400" cy="1828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01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Establish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Goals explain what will be achieved by the end of the project </a:t>
            </a:r>
            <a:r>
              <a:rPr lang="en-US" dirty="0" smtClean="0">
                <a:solidFill>
                  <a:srgbClr val="FF0000"/>
                </a:solidFill>
                <a:latin typeface="A little sunshine" panose="02000603000000000000" pitchFamily="2" charset="0"/>
                <a:ea typeface="A little sunshine" panose="02000603000000000000" pitchFamily="2" charset="0"/>
              </a:rPr>
              <a:t>(</a:t>
            </a:r>
            <a:r>
              <a:rPr lang="en-US" sz="2400" b="1" dirty="0" smtClean="0">
                <a:solidFill>
                  <a:srgbClr val="FF0000"/>
                </a:solidFill>
                <a:latin typeface="A little sunshine" panose="02000603000000000000" pitchFamily="2" charset="0"/>
                <a:ea typeface="A little sunshine" panose="02000603000000000000" pitchFamily="2" charset="0"/>
              </a:rPr>
              <a:t>Question, Problem, Issue, or Perspective).</a:t>
            </a:r>
          </a:p>
          <a:p>
            <a:pPr marL="0" indent="0" algn="ctr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Choose a Name for your team’s project.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Need to explain the end of the project.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400" dirty="0" smtClean="0"/>
              <a:t>Answer the question: </a:t>
            </a:r>
            <a:r>
              <a:rPr lang="en-US" sz="2400" dirty="0" smtClean="0">
                <a:latin typeface="A little sunshine" panose="02000603000000000000" pitchFamily="2" charset="0"/>
                <a:ea typeface="A little sunshine" panose="02000603000000000000" pitchFamily="2" charset="0"/>
              </a:rPr>
              <a:t>How will I know when I am done? </a:t>
            </a:r>
            <a:endParaRPr lang="en-US" sz="2400" dirty="0" smtClean="0">
              <a:ea typeface="A little sunshine" panose="02000603000000000000" pitchFamily="2" charset="0"/>
            </a:endParaRPr>
          </a:p>
          <a:p>
            <a:pPr marL="0" indent="0">
              <a:buNone/>
            </a:pPr>
            <a:endParaRPr lang="en-US" b="1" dirty="0" smtClean="0">
              <a:ea typeface="A little sunshine" panose="02000603000000000000" pitchFamily="2" charset="0"/>
            </a:endParaRPr>
          </a:p>
          <a:p>
            <a:pPr marL="0" indent="0">
              <a:buNone/>
            </a:pPr>
            <a:r>
              <a:rPr lang="en-US" dirty="0" smtClean="0">
                <a:ea typeface="A little sunshine" panose="02000603000000000000" pitchFamily="2" charset="0"/>
              </a:rPr>
              <a:t>Going deeper than </a:t>
            </a:r>
            <a:r>
              <a:rPr lang="en-US" b="1" dirty="0" smtClean="0">
                <a:ea typeface="A little sunshine" panose="02000603000000000000" pitchFamily="2" charset="0"/>
              </a:rPr>
              <a:t>SMART</a:t>
            </a:r>
            <a:r>
              <a:rPr lang="en-US" sz="2400" dirty="0" smtClean="0">
                <a:ea typeface="A little sunshine" panose="02000603000000000000" pitchFamily="2" charset="0"/>
              </a:rPr>
              <a:t>  Goals </a:t>
            </a:r>
          </a:p>
          <a:p>
            <a:pPr marL="0" indent="0">
              <a:buNone/>
            </a:pPr>
            <a:r>
              <a:rPr lang="en-US" sz="2800" b="1" dirty="0" smtClean="0">
                <a:ea typeface="A little sunshine" panose="02000603000000000000" pitchFamily="2" charset="0"/>
              </a:rPr>
              <a:t>S</a:t>
            </a:r>
            <a:r>
              <a:rPr lang="en-US" sz="2400" dirty="0" smtClean="0">
                <a:ea typeface="A little sunshine" panose="02000603000000000000" pitchFamily="2" charset="0"/>
              </a:rPr>
              <a:t>pecific, </a:t>
            </a:r>
            <a:r>
              <a:rPr lang="en-US" sz="2800" b="1" dirty="0" smtClean="0">
                <a:ea typeface="A little sunshine" panose="02000603000000000000" pitchFamily="2" charset="0"/>
              </a:rPr>
              <a:t>M</a:t>
            </a:r>
            <a:r>
              <a:rPr lang="en-US" sz="2400" dirty="0" smtClean="0">
                <a:ea typeface="A little sunshine" panose="02000603000000000000" pitchFamily="2" charset="0"/>
              </a:rPr>
              <a:t>easureable, </a:t>
            </a:r>
            <a:r>
              <a:rPr lang="en-US" sz="2800" b="1" dirty="0" smtClean="0">
                <a:ea typeface="A little sunshine" panose="02000603000000000000" pitchFamily="2" charset="0"/>
              </a:rPr>
              <a:t>A</a:t>
            </a:r>
            <a:r>
              <a:rPr lang="en-US" sz="2400" dirty="0" smtClean="0">
                <a:ea typeface="A little sunshine" panose="02000603000000000000" pitchFamily="2" charset="0"/>
              </a:rPr>
              <a:t>ttainable, </a:t>
            </a:r>
            <a:r>
              <a:rPr lang="en-US" sz="2800" b="1" dirty="0" smtClean="0">
                <a:ea typeface="A little sunshine" panose="02000603000000000000" pitchFamily="2" charset="0"/>
              </a:rPr>
              <a:t>R</a:t>
            </a:r>
            <a:r>
              <a:rPr lang="en-US" sz="2400" dirty="0" smtClean="0">
                <a:ea typeface="A little sunshine" panose="02000603000000000000" pitchFamily="2" charset="0"/>
              </a:rPr>
              <a:t>elevant, </a:t>
            </a:r>
            <a:r>
              <a:rPr lang="en-US" sz="2800" b="1" dirty="0" smtClean="0">
                <a:ea typeface="A little sunshine" panose="02000603000000000000" pitchFamily="2" charset="0"/>
              </a:rPr>
              <a:t>T</a:t>
            </a:r>
            <a:r>
              <a:rPr lang="en-US" sz="2400" dirty="0" smtClean="0">
                <a:ea typeface="A little sunshine" panose="02000603000000000000" pitchFamily="2" charset="0"/>
              </a:rPr>
              <a:t>ime-bound. 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A little sunshine" panose="02000603000000000000" pitchFamily="2" charset="0"/>
              <a:ea typeface="A little sunshine" panose="02000603000000000000" pitchFamily="2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858000" y="228600"/>
            <a:ext cx="2133600" cy="10668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Recorded During </a:t>
            </a:r>
            <a:r>
              <a:rPr lang="en-US" sz="4000" b="1" dirty="0" smtClean="0"/>
              <a:t>PLAN</a:t>
            </a:r>
            <a:endParaRPr lang="en-US" sz="4000" b="1" dirty="0"/>
          </a:p>
        </p:txBody>
      </p:sp>
      <p:sp>
        <p:nvSpPr>
          <p:cNvPr id="5" name="Cloud Callout 4"/>
          <p:cNvSpPr/>
          <p:nvPr/>
        </p:nvSpPr>
        <p:spPr>
          <a:xfrm>
            <a:off x="228600" y="247650"/>
            <a:ext cx="1981200" cy="1028700"/>
          </a:xfrm>
          <a:prstGeom prst="cloudCallout">
            <a:avLst>
              <a:gd name="adj1" fmla="val 72723"/>
              <a:gd name="adj2" fmla="val -618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Adjust as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01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dirty="0" smtClean="0"/>
              <a:t>Scope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51054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sz="2400" dirty="0" smtClean="0"/>
              <a:t>Scope of work established boundaries so that the project does not grow unwieldy  and can be completed in a timely manner or so that the project meets all of its goals.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Determine the </a:t>
            </a:r>
            <a:r>
              <a:rPr lang="en-US" sz="2800" b="1" i="1" dirty="0" smtClean="0">
                <a:solidFill>
                  <a:srgbClr val="FF0000"/>
                </a:solidFill>
              </a:rPr>
              <a:t>will</a:t>
            </a:r>
            <a:r>
              <a:rPr lang="en-US" sz="2800" b="1" dirty="0" smtClean="0">
                <a:solidFill>
                  <a:srgbClr val="FF0000"/>
                </a:solidFill>
              </a:rPr>
              <a:t> and </a:t>
            </a:r>
            <a:r>
              <a:rPr lang="en-US" sz="2800" b="1" i="1" dirty="0" smtClean="0">
                <a:solidFill>
                  <a:srgbClr val="FF0000"/>
                </a:solidFill>
              </a:rPr>
              <a:t>will not do </a:t>
            </a:r>
            <a:r>
              <a:rPr lang="en-US" sz="2800" b="1" dirty="0" smtClean="0">
                <a:solidFill>
                  <a:srgbClr val="FF0000"/>
                </a:solidFill>
              </a:rPr>
              <a:t>of the project! </a:t>
            </a:r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76200"/>
            <a:ext cx="2595326" cy="923330"/>
          </a:xfrm>
          <a:prstGeom prst="rect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Defining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 rot="20991068">
            <a:off x="516164" y="3977407"/>
            <a:ext cx="35169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Qualitative</a:t>
            </a:r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 rot="850983">
            <a:off x="4703464" y="4125737"/>
            <a:ext cx="37959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Quantitative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53000" y="5349742"/>
            <a:ext cx="278130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The final presentation or project will be described in the Scope Statement</a:t>
            </a:r>
            <a:endParaRPr lang="en-US" dirty="0"/>
          </a:p>
        </p:txBody>
      </p:sp>
      <p:sp>
        <p:nvSpPr>
          <p:cNvPr id="10" name="Cloud Callout 9"/>
          <p:cNvSpPr/>
          <p:nvPr/>
        </p:nvSpPr>
        <p:spPr>
          <a:xfrm>
            <a:off x="7239000" y="228600"/>
            <a:ext cx="1600200" cy="1219200"/>
          </a:xfrm>
          <a:prstGeom prst="cloudCallout">
            <a:avLst>
              <a:gd name="adj1" fmla="val -93622"/>
              <a:gd name="adj2" fmla="val 160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Will be reviewed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0" y="5072743"/>
            <a:ext cx="3124200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latin typeface="Albertus Extra Bold" panose="020E0802040304020204" pitchFamily="34" charset="0"/>
              </a:rPr>
              <a:t>REALISTIC</a:t>
            </a:r>
            <a:r>
              <a:rPr lang="en-US" dirty="0" smtClean="0"/>
              <a:t> -  comparing you  SCOPE STATEMENT against the resources, constraints and assumptions help to make sure it is realistic!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11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19003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Identify Resources, Constraints, &amp; 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667000"/>
            <a:ext cx="8229600" cy="40386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4000" b="1" dirty="0" smtClean="0">
                <a:solidFill>
                  <a:schemeClr val="accent5">
                    <a:lumMod val="50000"/>
                  </a:schemeClr>
                </a:solidFill>
              </a:rPr>
              <a:t>Resources: </a:t>
            </a:r>
            <a:r>
              <a:rPr lang="en-US" sz="2400" dirty="0" smtClean="0"/>
              <a:t>things you already have like, time, material and/or human resources at school, home and in community.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4000" b="1" dirty="0" smtClean="0">
                <a:solidFill>
                  <a:schemeClr val="accent5">
                    <a:lumMod val="50000"/>
                  </a:schemeClr>
                </a:solidFill>
              </a:rPr>
              <a:t>Constraints: </a:t>
            </a:r>
            <a:r>
              <a:rPr lang="en-US" sz="2400" dirty="0" smtClean="0"/>
              <a:t>things that limit your project in some way can me time, resources or other parameters.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4000" b="1" dirty="0" smtClean="0">
                <a:solidFill>
                  <a:schemeClr val="accent5">
                    <a:lumMod val="50000"/>
                  </a:schemeClr>
                </a:solidFill>
              </a:rPr>
              <a:t>Assumptions: </a:t>
            </a:r>
            <a:r>
              <a:rPr lang="en-US" sz="2400" dirty="0" smtClean="0"/>
              <a:t>things that are known to be true.  </a:t>
            </a:r>
          </a:p>
          <a:p>
            <a:pPr marL="0" indent="0">
              <a:buNone/>
            </a:pPr>
            <a:r>
              <a:rPr lang="en-US" sz="2400" dirty="0" smtClean="0"/>
              <a:t> 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152400" y="228600"/>
            <a:ext cx="2595326" cy="923330"/>
          </a:xfrm>
          <a:prstGeom prst="rect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Defining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990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945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Define Deliverables and Dependencies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09800"/>
            <a:ext cx="8534400" cy="42672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Deliverable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</a:t>
            </a:r>
            <a:r>
              <a:rPr lang="en-US" dirty="0" smtClean="0"/>
              <a:t> are products or results that are created through the course of the project, leading to the GOAL. </a:t>
            </a:r>
          </a:p>
          <a:p>
            <a:pPr marL="0" indent="0">
              <a:buNone/>
            </a:pPr>
            <a:endParaRPr lang="en-US" dirty="0" smtClean="0">
              <a:solidFill>
                <a:schemeClr val="accent5">
                  <a:lumMod val="50000"/>
                </a:schemeClr>
              </a:solidFill>
              <a:latin typeface="A little sunshine" panose="02000603000000000000" pitchFamily="2" charset="0"/>
              <a:ea typeface="A little sunshine" panose="02000603000000000000" pitchFamily="2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A little sunshine" panose="02000603000000000000" pitchFamily="2" charset="0"/>
                <a:ea typeface="A little sunshine" panose="02000603000000000000" pitchFamily="2" charset="0"/>
              </a:rPr>
              <a:t>Can be only one or larger projects have many DELIVERABLES.</a:t>
            </a:r>
          </a:p>
          <a:p>
            <a:pPr marL="0" indent="0">
              <a:buNone/>
            </a:pPr>
            <a:endParaRPr lang="en-US" b="1" dirty="0" smtClean="0">
              <a:solidFill>
                <a:schemeClr val="accent5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Dependencies </a:t>
            </a:r>
            <a:r>
              <a:rPr lang="en-US" dirty="0" smtClean="0">
                <a:cs typeface="Aharoni" panose="02010803020104030203" pitchFamily="2" charset="-79"/>
              </a:rPr>
              <a:t>are things that need to be done before a Deliverable can be completed. </a:t>
            </a:r>
            <a:endParaRPr lang="en-US" dirty="0">
              <a:ea typeface="A little sunshine" panose="02000603000000000000" pitchFamily="2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" y="152400"/>
            <a:ext cx="3048000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Defining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52600" y="5334000"/>
            <a:ext cx="518226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Relationships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422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00881"/>
            <a:ext cx="8229600" cy="1143000"/>
          </a:xfrm>
        </p:spPr>
        <p:txBody>
          <a:bodyPr/>
          <a:lstStyle/>
          <a:p>
            <a:r>
              <a:rPr lang="en-US" dirty="0" smtClean="0"/>
              <a:t>What is a STAKEHOLDER?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838200" y="1572683"/>
            <a:ext cx="3017520" cy="542395"/>
          </a:xfrm>
        </p:spPr>
        <p:txBody>
          <a:bodyPr>
            <a:normAutofit/>
          </a:bodyPr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2667000" y="4038600"/>
            <a:ext cx="4041775" cy="639762"/>
          </a:xfrm>
        </p:spPr>
        <p:txBody>
          <a:bodyPr/>
          <a:lstStyle/>
          <a:p>
            <a:r>
              <a:rPr lang="en-US" dirty="0" smtClean="0"/>
              <a:t>How to Organize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2174875"/>
            <a:ext cx="4040188" cy="209232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5400" dirty="0" smtClean="0">
                <a:latin typeface="A little sunshine" panose="02000603000000000000" pitchFamily="2" charset="0"/>
                <a:ea typeface="A little sunshine" panose="02000603000000000000" pitchFamily="2" charset="0"/>
              </a:rPr>
              <a:t>Stakeholders are people who have an interest in the project and its goals. </a:t>
            </a:r>
            <a:endParaRPr lang="en-US" sz="5400" dirty="0">
              <a:latin typeface="A little sunshine" panose="02000603000000000000" pitchFamily="2" charset="0"/>
              <a:ea typeface="A little sunshine" panose="02000603000000000000" pitchFamily="2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4"/>
          </p:nvPr>
        </p:nvSpPr>
        <p:spPr>
          <a:xfrm>
            <a:off x="4645025" y="2174875"/>
            <a:ext cx="4041775" cy="1711325"/>
          </a:xfrm>
        </p:spPr>
        <p:txBody>
          <a:bodyPr/>
          <a:lstStyle/>
          <a:p>
            <a:r>
              <a:rPr lang="en-US" dirty="0" smtClean="0"/>
              <a:t>Who will need to approve this project? </a:t>
            </a:r>
          </a:p>
          <a:p>
            <a:r>
              <a:rPr lang="en-US" dirty="0" smtClean="0"/>
              <a:t>Who will be involved in any way? </a:t>
            </a:r>
            <a:endParaRPr lang="en-US" dirty="0"/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4495800" y="1524000"/>
            <a:ext cx="4041775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Guiding Questions</a:t>
            </a:r>
            <a:endParaRPr lang="en-US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169490"/>
              </p:ext>
            </p:extLst>
          </p:nvPr>
        </p:nvGraphicFramePr>
        <p:xfrm>
          <a:off x="1638300" y="4800600"/>
          <a:ext cx="571500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1803"/>
                <a:gridCol w="1663972"/>
                <a:gridCol w="1809225"/>
              </a:tblGrid>
              <a:tr h="411480">
                <a:tc>
                  <a:txBody>
                    <a:bodyPr/>
                    <a:lstStyle/>
                    <a:p>
                      <a:r>
                        <a:rPr lang="en-US" dirty="0" smtClean="0"/>
                        <a:t>Stakeholder</a:t>
                      </a:r>
                      <a:r>
                        <a:rPr lang="en-US" baseline="0" dirty="0" smtClean="0"/>
                        <a:t>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Deliverable #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Stake in Project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0" y="76200"/>
            <a:ext cx="2595326" cy="923330"/>
          </a:xfrm>
          <a:prstGeom prst="rect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Defining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3845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TC101790492[[fn=Sketchbook]]</Template>
  <TotalTime>548</TotalTime>
  <Words>695</Words>
  <Application>Microsoft Office PowerPoint</Application>
  <PresentationFormat>On-screen Show (4:3)</PresentationFormat>
  <Paragraphs>132</Paragraphs>
  <Slides>15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Sketchbook</vt:lpstr>
      <vt:lpstr>Project Management</vt:lpstr>
      <vt:lpstr>What you are Managing</vt:lpstr>
      <vt:lpstr>Project Sequence</vt:lpstr>
      <vt:lpstr>Initiation  - Defining</vt:lpstr>
      <vt:lpstr>Establish Goals</vt:lpstr>
      <vt:lpstr>Scope Statement</vt:lpstr>
      <vt:lpstr>Identify Resources, Constraints, &amp; Assumptions</vt:lpstr>
      <vt:lpstr>Define Deliverables and Dependencies</vt:lpstr>
      <vt:lpstr>What is a STAKEHOLDER? </vt:lpstr>
      <vt:lpstr>Team Manager Roles</vt:lpstr>
      <vt:lpstr>Assessment/Feedback</vt:lpstr>
      <vt:lpstr>Team Building </vt:lpstr>
      <vt:lpstr>Team Building Reflection</vt:lpstr>
      <vt:lpstr>Pictures and Reflections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Wendy Nichols</dc:creator>
  <cp:lastModifiedBy>Wendy Nichols</cp:lastModifiedBy>
  <cp:revision>27</cp:revision>
  <dcterms:created xsi:type="dcterms:W3CDTF">2014-08-18T18:09:14Z</dcterms:created>
  <dcterms:modified xsi:type="dcterms:W3CDTF">2014-08-25T20:37:57Z</dcterms:modified>
</cp:coreProperties>
</file>